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5"/>
  </p:notesMasterIdLst>
  <p:sldIdLst>
    <p:sldId id="256" r:id="rId3"/>
    <p:sldId id="258" r:id="rId4"/>
    <p:sldId id="257" r:id="rId5"/>
    <p:sldId id="259" r:id="rId6"/>
    <p:sldId id="264" r:id="rId7"/>
    <p:sldId id="260" r:id="rId8"/>
    <p:sldId id="261" r:id="rId9"/>
    <p:sldId id="274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88" r:id="rId19"/>
    <p:sldId id="271" r:id="rId20"/>
    <p:sldId id="272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7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1" autoAdjust="0"/>
  </p:normalViewPr>
  <p:slideViewPr>
    <p:cSldViewPr snapToGrid="0" showGuides="1">
      <p:cViewPr varScale="1">
        <p:scale>
          <a:sx n="63" d="100"/>
          <a:sy n="63" d="100"/>
        </p:scale>
        <p:origin x="72" y="39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C2020-2EAA-4A39-8DA5-01E6BD8621F3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1451F-5C8C-4E5C-9DE1-5DD3B96458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697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1451F-5C8C-4E5C-9DE1-5DD3B96458D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0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75935" y="1854679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r>
              <a:rPr lang="zh-CN" altLang="en-US" dirty="0"/>
              <a:t>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5935" y="4242279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2"/>
          <a:stretch/>
        </p:blipFill>
        <p:spPr>
          <a:xfrm>
            <a:off x="1960096" y="0"/>
            <a:ext cx="8175677" cy="3334169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886635" y="4108261"/>
            <a:ext cx="6418729" cy="35859"/>
          </a:xfrm>
          <a:prstGeom prst="line">
            <a:avLst/>
          </a:prstGeom>
          <a:ln w="25400">
            <a:solidFill>
              <a:schemeClr val="bg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4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63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62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107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91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57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5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7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4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2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18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65179"/>
            <a:ext cx="4080804" cy="4080804"/>
          </a:xfrm>
          <a:prstGeom prst="rect">
            <a:avLst/>
          </a:prstGeom>
        </p:spPr>
      </p:pic>
      <p:sp>
        <p:nvSpPr>
          <p:cNvPr id="18" name="标题 17"/>
          <p:cNvSpPr>
            <a:spLocks noGrp="1"/>
          </p:cNvSpPr>
          <p:nvPr>
            <p:ph type="title" hasCustomPrompt="1"/>
          </p:nvPr>
        </p:nvSpPr>
        <p:spPr>
          <a:xfrm>
            <a:off x="821202" y="3918188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74854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73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62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3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4642" y="0"/>
            <a:ext cx="3200400" cy="114525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182142" y="4005950"/>
            <a:ext cx="2856458" cy="2059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4"/>
          </p:nvPr>
        </p:nvSpPr>
        <p:spPr>
          <a:xfrm>
            <a:off x="1183447" y="1741611"/>
            <a:ext cx="2855153" cy="2015039"/>
          </a:xfrm>
          <a:custGeom>
            <a:avLst/>
            <a:gdLst>
              <a:gd name="connsiteX0" fmla="*/ 0 w 2855153"/>
              <a:gd name="connsiteY0" fmla="*/ 0 h 2015039"/>
              <a:gd name="connsiteX1" fmla="*/ 2855153 w 2855153"/>
              <a:gd name="connsiteY1" fmla="*/ 0 h 2015039"/>
              <a:gd name="connsiteX2" fmla="*/ 2855153 w 2855153"/>
              <a:gd name="connsiteY2" fmla="*/ 2015039 h 2015039"/>
              <a:gd name="connsiteX3" fmla="*/ 0 w 2855153"/>
              <a:gd name="connsiteY3" fmla="*/ 2015039 h 201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5153" h="2015039">
                <a:moveTo>
                  <a:pt x="0" y="0"/>
                </a:moveTo>
                <a:lnTo>
                  <a:pt x="2855153" y="0"/>
                </a:lnTo>
                <a:lnTo>
                  <a:pt x="2855153" y="2015039"/>
                </a:lnTo>
                <a:lnTo>
                  <a:pt x="0" y="2015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zh-CN" altLang="en-US" dirty="0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5"/>
          </p:nvPr>
        </p:nvSpPr>
        <p:spPr>
          <a:xfrm>
            <a:off x="4513178" y="1735762"/>
            <a:ext cx="2908261" cy="2015039"/>
          </a:xfrm>
          <a:custGeom>
            <a:avLst/>
            <a:gdLst>
              <a:gd name="connsiteX0" fmla="*/ 0 w 2908261"/>
              <a:gd name="connsiteY0" fmla="*/ 0 h 2015039"/>
              <a:gd name="connsiteX1" fmla="*/ 2908261 w 2908261"/>
              <a:gd name="connsiteY1" fmla="*/ 0 h 2015039"/>
              <a:gd name="connsiteX2" fmla="*/ 2908261 w 2908261"/>
              <a:gd name="connsiteY2" fmla="*/ 2015039 h 2015039"/>
              <a:gd name="connsiteX3" fmla="*/ 0 w 2908261"/>
              <a:gd name="connsiteY3" fmla="*/ 2015039 h 201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261" h="2015039">
                <a:moveTo>
                  <a:pt x="0" y="0"/>
                </a:moveTo>
                <a:lnTo>
                  <a:pt x="2908261" y="0"/>
                </a:lnTo>
                <a:lnTo>
                  <a:pt x="2908261" y="2015039"/>
                </a:lnTo>
                <a:lnTo>
                  <a:pt x="0" y="2015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6"/>
          </p:nvPr>
        </p:nvSpPr>
        <p:spPr>
          <a:xfrm>
            <a:off x="7896017" y="1735762"/>
            <a:ext cx="2867025" cy="2020888"/>
          </a:xfrm>
          <a:custGeom>
            <a:avLst/>
            <a:gdLst>
              <a:gd name="connsiteX0" fmla="*/ 0 w 2867025"/>
              <a:gd name="connsiteY0" fmla="*/ 0 h 2020888"/>
              <a:gd name="connsiteX1" fmla="*/ 2867025 w 2867025"/>
              <a:gd name="connsiteY1" fmla="*/ 0 h 2020888"/>
              <a:gd name="connsiteX2" fmla="*/ 2867025 w 2867025"/>
              <a:gd name="connsiteY2" fmla="*/ 2020888 h 2020888"/>
              <a:gd name="connsiteX3" fmla="*/ 0 w 2867025"/>
              <a:gd name="connsiteY3" fmla="*/ 2020888 h 20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025" h="2020888">
                <a:moveTo>
                  <a:pt x="0" y="0"/>
                </a:moveTo>
                <a:lnTo>
                  <a:pt x="2867025" y="0"/>
                </a:lnTo>
                <a:lnTo>
                  <a:pt x="2867025" y="2020888"/>
                </a:lnTo>
                <a:lnTo>
                  <a:pt x="0" y="2020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29" name="文本占位符 18"/>
          <p:cNvSpPr>
            <a:spLocks noGrp="1"/>
          </p:cNvSpPr>
          <p:nvPr>
            <p:ph type="body" sz="quarter" idx="17"/>
          </p:nvPr>
        </p:nvSpPr>
        <p:spPr>
          <a:xfrm>
            <a:off x="4539079" y="4023748"/>
            <a:ext cx="2856458" cy="2057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30" name="文本占位符 18"/>
          <p:cNvSpPr>
            <a:spLocks noGrp="1"/>
          </p:cNvSpPr>
          <p:nvPr>
            <p:ph type="body" sz="quarter" idx="18"/>
          </p:nvPr>
        </p:nvSpPr>
        <p:spPr>
          <a:xfrm>
            <a:off x="7906584" y="4005950"/>
            <a:ext cx="2856458" cy="2059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0" y="941696"/>
            <a:ext cx="12192000" cy="13647"/>
          </a:xfrm>
          <a:prstGeom prst="line">
            <a:avLst/>
          </a:prstGeom>
          <a:ln w="34925">
            <a:solidFill>
              <a:schemeClr val="bg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62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图片占位符 26"/>
          <p:cNvSpPr>
            <a:spLocks noGrp="1"/>
          </p:cNvSpPr>
          <p:nvPr>
            <p:ph type="pic" sz="quarter" idx="13"/>
          </p:nvPr>
        </p:nvSpPr>
        <p:spPr>
          <a:xfrm>
            <a:off x="5113422" y="2051331"/>
            <a:ext cx="6240378" cy="3684948"/>
          </a:xfrm>
          <a:custGeom>
            <a:avLst/>
            <a:gdLst>
              <a:gd name="connsiteX0" fmla="*/ 0 w 6240378"/>
              <a:gd name="connsiteY0" fmla="*/ 0 h 3684948"/>
              <a:gd name="connsiteX1" fmla="*/ 6240378 w 6240378"/>
              <a:gd name="connsiteY1" fmla="*/ 0 h 3684948"/>
              <a:gd name="connsiteX2" fmla="*/ 6240378 w 6240378"/>
              <a:gd name="connsiteY2" fmla="*/ 3684948 h 3684948"/>
              <a:gd name="connsiteX3" fmla="*/ 0 w 6240378"/>
              <a:gd name="connsiteY3" fmla="*/ 3684948 h 3684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0378" h="3684948">
                <a:moveTo>
                  <a:pt x="0" y="0"/>
                </a:moveTo>
                <a:lnTo>
                  <a:pt x="6240378" y="0"/>
                </a:lnTo>
                <a:lnTo>
                  <a:pt x="6240378" y="3684948"/>
                </a:lnTo>
                <a:lnTo>
                  <a:pt x="0" y="36849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758" y="0"/>
            <a:ext cx="6497053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0" y="941696"/>
            <a:ext cx="12192000" cy="13647"/>
          </a:xfrm>
          <a:prstGeom prst="line">
            <a:avLst/>
          </a:prstGeom>
          <a:ln w="34925">
            <a:solidFill>
              <a:schemeClr val="bg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61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314" y="0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0" y="941696"/>
            <a:ext cx="12192000" cy="13647"/>
          </a:xfrm>
          <a:prstGeom prst="line">
            <a:avLst/>
          </a:prstGeom>
          <a:ln w="34925">
            <a:solidFill>
              <a:schemeClr val="bg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04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579" y="19270"/>
            <a:ext cx="6305266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0" y="941696"/>
            <a:ext cx="12192000" cy="13647"/>
          </a:xfrm>
          <a:prstGeom prst="line">
            <a:avLst/>
          </a:prstGeom>
          <a:ln w="34925">
            <a:solidFill>
              <a:schemeClr val="bg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图片占位符 39"/>
          <p:cNvSpPr>
            <a:spLocks noGrp="1"/>
          </p:cNvSpPr>
          <p:nvPr>
            <p:ph type="pic" sz="quarter" idx="13"/>
          </p:nvPr>
        </p:nvSpPr>
        <p:spPr>
          <a:xfrm>
            <a:off x="838201" y="1430882"/>
            <a:ext cx="3200400" cy="20542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1" name="图片占位符 39"/>
          <p:cNvSpPr>
            <a:spLocks noGrp="1"/>
          </p:cNvSpPr>
          <p:nvPr>
            <p:ph type="pic" sz="quarter" idx="14"/>
          </p:nvPr>
        </p:nvSpPr>
        <p:spPr>
          <a:xfrm>
            <a:off x="4405312" y="3788129"/>
            <a:ext cx="3381375" cy="20542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  <a:endParaRPr lang="zh-CN" altLang="en-US" dirty="0"/>
          </a:p>
        </p:txBody>
      </p:sp>
      <p:sp>
        <p:nvSpPr>
          <p:cNvPr id="42" name="图片占位符 39"/>
          <p:cNvSpPr>
            <a:spLocks noGrp="1"/>
          </p:cNvSpPr>
          <p:nvPr>
            <p:ph type="pic" sz="quarter" idx="15"/>
          </p:nvPr>
        </p:nvSpPr>
        <p:spPr>
          <a:xfrm>
            <a:off x="838200" y="3788130"/>
            <a:ext cx="3200400" cy="20542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3" name="图片占位符 39"/>
          <p:cNvSpPr>
            <a:spLocks noGrp="1"/>
          </p:cNvSpPr>
          <p:nvPr>
            <p:ph type="pic" sz="quarter" idx="16"/>
          </p:nvPr>
        </p:nvSpPr>
        <p:spPr>
          <a:xfrm>
            <a:off x="4405312" y="1457942"/>
            <a:ext cx="3381375" cy="2054225"/>
          </a:xfrm>
        </p:spPr>
        <p:txBody>
          <a:bodyPr/>
          <a:lstStyle/>
          <a:p>
            <a:r>
              <a:rPr lang="zh-TW" altLang="en-US"/>
              <a:t>按一下圖示以新增圖片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47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96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67" y="866635"/>
            <a:ext cx="5290933" cy="52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3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A3C25-A566-4340-8856-CDE1EE33DD38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22A1-C376-47CF-9089-E6CB14DAE4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20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17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38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36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60D09F-A065-4D33-89BE-1C0B35B47B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海莉亞傳說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04BB0C-58D9-4349-9DC5-AD06C6276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組員：游盛棋、鄭紹雄、林佑儒</a:t>
            </a:r>
          </a:p>
        </p:txBody>
      </p:sp>
    </p:spTree>
    <p:extLst>
      <p:ext uri="{BB962C8B-B14F-4D97-AF65-F5344CB8AC3E}">
        <p14:creationId xmlns:p14="http://schemas.microsoft.com/office/powerpoint/2010/main" val="1129541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1C08F-1663-457D-9A66-D09EE778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資料庫內容概述</a:t>
            </a:r>
          </a:p>
        </p:txBody>
      </p:sp>
    </p:spTree>
    <p:extLst>
      <p:ext uri="{BB962C8B-B14F-4D97-AF65-F5344CB8AC3E}">
        <p14:creationId xmlns:p14="http://schemas.microsoft.com/office/powerpoint/2010/main" val="26650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9ECCE94-2C20-453E-9B2C-C621FF75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資料庫內容概述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78C567-4A05-4A9D-B38A-9EA32AFD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320" y="2561107"/>
            <a:ext cx="5102159" cy="17357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DE78D18-1383-4333-9950-BB6006CE2766}"/>
              </a:ext>
            </a:extLst>
          </p:cNvPr>
          <p:cNvSpPr txBox="1"/>
          <p:nvPr/>
        </p:nvSpPr>
        <p:spPr>
          <a:xfrm>
            <a:off x="429207" y="2015120"/>
            <a:ext cx="5570376" cy="2202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solidFill>
                  <a:srgbClr val="FFFFFF"/>
                </a:solidFill>
              </a:rPr>
              <a:t>資料庫</a:t>
            </a:r>
            <a:r>
              <a:rPr lang="en-US" altLang="zh-TW" sz="2400" dirty="0" err="1">
                <a:solidFill>
                  <a:srgbClr val="FFFFFF"/>
                </a:solidFill>
              </a:rPr>
              <a:t>rpg_account</a:t>
            </a:r>
            <a:r>
              <a:rPr lang="zh-TW" altLang="en-US" sz="2400" dirty="0">
                <a:solidFill>
                  <a:srgbClr val="FFFFFF"/>
                </a:solidFill>
              </a:rPr>
              <a:t>主要由兩個結構構成</a:t>
            </a:r>
            <a:endParaRPr lang="en-US" altLang="zh-TW" sz="2400" dirty="0">
              <a:solidFill>
                <a:srgbClr val="FFFFFF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FFFF"/>
                </a:solidFill>
              </a:rPr>
              <a:t>account</a:t>
            </a:r>
            <a:r>
              <a:rPr lang="zh-TW" altLang="en-US" sz="2400" dirty="0">
                <a:solidFill>
                  <a:srgbClr val="FFFFFF"/>
                </a:solidFill>
              </a:rPr>
              <a:t>：帳號資訊</a:t>
            </a:r>
            <a:endParaRPr lang="en-US" altLang="zh-TW" sz="2400" dirty="0">
              <a:solidFill>
                <a:srgbClr val="FFFFFF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FFFFFF"/>
                </a:solidFill>
              </a:rPr>
              <a:t>mapdb</a:t>
            </a:r>
            <a:r>
              <a:rPr lang="zh-TW" altLang="en-US" sz="2400" dirty="0">
                <a:solidFill>
                  <a:srgbClr val="FFFFFF"/>
                </a:solidFill>
              </a:rPr>
              <a:t>：遊戲地圖資訊</a:t>
            </a:r>
          </a:p>
        </p:txBody>
      </p:sp>
    </p:spTree>
    <p:extLst>
      <p:ext uri="{BB962C8B-B14F-4D97-AF65-F5344CB8AC3E}">
        <p14:creationId xmlns:p14="http://schemas.microsoft.com/office/powerpoint/2010/main" val="3953566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0B531E5-B579-4B65-8B9D-B5FC0D61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資料庫內容概述</a:t>
            </a:r>
            <a:r>
              <a:rPr lang="en-US" altLang="zh-TW" dirty="0"/>
              <a:t>-account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BAA031-9365-405E-B2F3-E8EFAAFF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18" y="2205037"/>
            <a:ext cx="7496175" cy="24479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DBEA8E9-C10E-44FE-84E4-94CC2FDDAA4B}"/>
              </a:ext>
            </a:extLst>
          </p:cNvPr>
          <p:cNvSpPr txBox="1"/>
          <p:nvPr/>
        </p:nvSpPr>
        <p:spPr>
          <a:xfrm>
            <a:off x="425807" y="1399592"/>
            <a:ext cx="3742065" cy="45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rgbClr val="FFFFFF"/>
                </a:solidFill>
              </a:rPr>
              <a:t>userID</a:t>
            </a:r>
            <a:r>
              <a:rPr lang="zh-TW" altLang="en-US" sz="2800" dirty="0">
                <a:solidFill>
                  <a:srgbClr val="FFFFFF"/>
                </a:solidFill>
              </a:rPr>
              <a:t>：帳號編號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FFFF"/>
                </a:solidFill>
              </a:rPr>
              <a:t>user</a:t>
            </a:r>
            <a:r>
              <a:rPr lang="zh-TW" altLang="en-US" sz="2800" dirty="0">
                <a:solidFill>
                  <a:srgbClr val="FFFFFF"/>
                </a:solidFill>
              </a:rPr>
              <a:t>：帳號名稱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FFFF"/>
                </a:solidFill>
              </a:rPr>
              <a:t>pass</a:t>
            </a:r>
            <a:r>
              <a:rPr lang="zh-TW" altLang="en-US" sz="2800" dirty="0">
                <a:solidFill>
                  <a:srgbClr val="FFFFFF"/>
                </a:solidFill>
              </a:rPr>
              <a:t>：帳號密碼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rgbClr val="FFFFFF"/>
                </a:solidFill>
              </a:rPr>
              <a:t>stateX_time</a:t>
            </a:r>
            <a:r>
              <a:rPr lang="zh-TW" altLang="en-US" sz="2800" dirty="0">
                <a:solidFill>
                  <a:srgbClr val="FFFFFF"/>
                </a:solidFill>
              </a:rPr>
              <a:t>：編號</a:t>
            </a:r>
            <a:r>
              <a:rPr lang="en-US" altLang="zh-TW" sz="2800" dirty="0">
                <a:solidFill>
                  <a:srgbClr val="FFFFFF"/>
                </a:solidFill>
              </a:rPr>
              <a:t>X</a:t>
            </a:r>
            <a:r>
              <a:rPr lang="zh-TW" altLang="en-US" sz="2800" dirty="0">
                <a:solidFill>
                  <a:srgbClr val="FFFFFF"/>
                </a:solidFill>
              </a:rPr>
              <a:t>地圖的成績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rgbClr val="FFFFFF"/>
                </a:solidFill>
              </a:rPr>
              <a:t>now_stage</a:t>
            </a:r>
            <a:r>
              <a:rPr lang="zh-TW" altLang="en-US" sz="2800" dirty="0">
                <a:solidFill>
                  <a:srgbClr val="FFFFFF"/>
                </a:solidFill>
              </a:rPr>
              <a:t>：遊戲地圖進度</a:t>
            </a:r>
          </a:p>
        </p:txBody>
      </p:sp>
    </p:spTree>
    <p:extLst>
      <p:ext uri="{BB962C8B-B14F-4D97-AF65-F5344CB8AC3E}">
        <p14:creationId xmlns:p14="http://schemas.microsoft.com/office/powerpoint/2010/main" val="362147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93B253E-CF1B-445C-B597-ED926179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資料庫內容概述</a:t>
            </a:r>
            <a:r>
              <a:rPr lang="en-US" altLang="zh-TW" dirty="0"/>
              <a:t>-</a:t>
            </a:r>
            <a:r>
              <a:rPr lang="en-US" altLang="zh-TW" dirty="0" err="1"/>
              <a:t>mapdb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848731-7FA6-40F5-9877-21EFED3B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268" y="3014662"/>
            <a:ext cx="7200900" cy="8286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EC786E6-70F4-488C-BC65-78994762A635}"/>
              </a:ext>
            </a:extLst>
          </p:cNvPr>
          <p:cNvSpPr txBox="1"/>
          <p:nvPr/>
        </p:nvSpPr>
        <p:spPr>
          <a:xfrm>
            <a:off x="575097" y="2659225"/>
            <a:ext cx="3742065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FFFF"/>
                </a:solidFill>
              </a:rPr>
              <a:t>map</a:t>
            </a:r>
            <a:r>
              <a:rPr lang="zh-TW" altLang="en-US" sz="2800" dirty="0">
                <a:solidFill>
                  <a:srgbClr val="FFFFFF"/>
                </a:solidFill>
              </a:rPr>
              <a:t>：地圖資訊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rgbClr val="FFFFFF"/>
                </a:solidFill>
              </a:rPr>
              <a:t>mapID</a:t>
            </a:r>
            <a:r>
              <a:rPr lang="zh-TW" altLang="en-US" sz="2800" dirty="0">
                <a:solidFill>
                  <a:srgbClr val="FFFFFF"/>
                </a:solidFill>
              </a:rPr>
              <a:t>：地圖編號</a:t>
            </a:r>
            <a:endParaRPr lang="en-US" altLang="zh-TW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929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1C08F-1663-457D-9A66-D09EE778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遊戲特色概述</a:t>
            </a:r>
          </a:p>
        </p:txBody>
      </p:sp>
    </p:spTree>
    <p:extLst>
      <p:ext uri="{BB962C8B-B14F-4D97-AF65-F5344CB8AC3E}">
        <p14:creationId xmlns:p14="http://schemas.microsoft.com/office/powerpoint/2010/main" val="2696005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2614E0F2-4C6C-4BA7-AF31-CBCD266C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遊戲特色概述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833EDD78-8E9C-412F-AE94-0940509D83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擁有計時系統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9DC18F3E-BCC7-4461-BDF3-0035C3B295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2" name="圖片版面配置區 11">
            <a:extLst>
              <a:ext uri="{FF2B5EF4-FFF2-40B4-BE49-F238E27FC236}">
                <a16:creationId xmlns:a16="http://schemas.microsoft.com/office/drawing/2014/main" id="{05E00286-6756-496C-8C9A-E155B99E00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A162E3D-5A85-4ED0-9C93-B4BD043C41D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87E3711C-3365-4DE4-AF32-02FACFC7F5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TW" altLang="en-US" dirty="0"/>
              <a:t>角色對話框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AEC0C7F6-8659-44EB-B37B-468A9B1E68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TW" altLang="en-US" dirty="0"/>
              <a:t>退出鈕返回登入畫面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9A322FC-CF60-4C4F-ABF1-FCC246BB5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58" y="2038402"/>
            <a:ext cx="2192228" cy="131533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689BB44-2120-4F16-8800-86CEB0BB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325" y="1726181"/>
            <a:ext cx="3151965" cy="201503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CC6D07C-E8FE-40CD-A805-1EEFCB8A9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482" y="2038402"/>
            <a:ext cx="2194055" cy="13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07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F7D56635-29DC-46E4-8998-E349C2B4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遊戲特色概述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7C57D58-4B8C-45E7-AB79-91113EDCB050}"/>
              </a:ext>
            </a:extLst>
          </p:cNvPr>
          <p:cNvSpPr txBox="1"/>
          <p:nvPr/>
        </p:nvSpPr>
        <p:spPr>
          <a:xfrm>
            <a:off x="891375" y="2546275"/>
            <a:ext cx="5529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FFFFFF"/>
                </a:solidFill>
              </a:rPr>
              <a:t>三大地圖</a:t>
            </a:r>
            <a:endParaRPr lang="en-US" altLang="zh-TW" sz="3600" dirty="0">
              <a:solidFill>
                <a:srgbClr val="FFFFFF"/>
              </a:solidFill>
            </a:endParaRPr>
          </a:p>
          <a:p>
            <a:r>
              <a:rPr lang="zh-TW" altLang="en-US" sz="3600" dirty="0">
                <a:solidFill>
                  <a:srgbClr val="FFFFFF"/>
                </a:solidFill>
              </a:rPr>
              <a:t>     共八題組關卡</a:t>
            </a:r>
            <a:endParaRPr lang="en-US" altLang="zh-TW" sz="3600" dirty="0">
              <a:solidFill>
                <a:srgbClr val="FFFFFF"/>
              </a:solidFill>
            </a:endParaRPr>
          </a:p>
          <a:p>
            <a:r>
              <a:rPr lang="en-US" altLang="zh-TW" sz="3600" dirty="0">
                <a:solidFill>
                  <a:srgbClr val="FFFFFF"/>
                </a:solidFill>
              </a:rPr>
              <a:t>	</a:t>
            </a:r>
            <a:r>
              <a:rPr lang="zh-TW" altLang="en-US" sz="3600" dirty="0">
                <a:solidFill>
                  <a:srgbClr val="FFFFFF"/>
                </a:solidFill>
              </a:rPr>
              <a:t>有趣多樣的互動問題</a:t>
            </a:r>
            <a:endParaRPr lang="en-US" altLang="zh-TW" sz="3600" dirty="0">
              <a:solidFill>
                <a:srgbClr val="FFFFFF"/>
              </a:solidFill>
            </a:endParaRPr>
          </a:p>
          <a:p>
            <a:endParaRPr lang="zh-TW" altLang="en-US" sz="3600" dirty="0">
              <a:solidFill>
                <a:srgbClr val="FFFFFF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D8B77E3-DCAE-4B67-96DF-C5362DA2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869" y="1341606"/>
            <a:ext cx="5040000" cy="504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417E152-1756-4838-9B1E-E321A9E2BE6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69" y="1255705"/>
            <a:ext cx="5040000" cy="504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4D6A134-6767-42F8-A6E7-2DC7CD5FFB7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36419" y="1341606"/>
            <a:ext cx="5040000" cy="504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DF837ED-200F-42B0-8BF1-600A1E154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319" y="1341606"/>
            <a:ext cx="5040000" cy="504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1753B01-EE70-4AC1-89F3-7723EB34273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969069" y="1298656"/>
            <a:ext cx="5040000" cy="504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9F66AD0-28E2-4C0E-B291-30ACB9F499C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969069" y="1255705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71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577EEB6-5194-4A50-AEA5-0D086ED3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遊戲特色概述</a:t>
            </a:r>
            <a:r>
              <a:rPr lang="en-US" altLang="zh-TW" dirty="0"/>
              <a:t>-</a:t>
            </a:r>
            <a:r>
              <a:rPr lang="zh-TW" altLang="en-US" dirty="0"/>
              <a:t>整體地圖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608890-BB83-44E2-AD76-F668D7EDDE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221387"/>
            <a:ext cx="5462985" cy="53590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CD0311-448A-4618-BF30-9923BD6A74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71802" y="2112382"/>
            <a:ext cx="6224165" cy="35242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E762620-01DB-44E4-84C0-0DCE37E0B06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221388"/>
            <a:ext cx="5462985" cy="535906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5CFE7C5-F399-49F2-8458-762A38A88973}"/>
              </a:ext>
            </a:extLst>
          </p:cNvPr>
          <p:cNvSpPr txBox="1"/>
          <p:nvPr/>
        </p:nvSpPr>
        <p:spPr>
          <a:xfrm>
            <a:off x="693459" y="1921397"/>
            <a:ext cx="4849793" cy="332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dirty="0">
                <a:solidFill>
                  <a:srgbClr val="FFFFFF"/>
                </a:solidFill>
              </a:rPr>
              <a:t>本遊戲擁有三關地圖</a:t>
            </a:r>
            <a:endParaRPr lang="en-US" altLang="zh-TW" sz="3600" dirty="0">
              <a:solidFill>
                <a:srgbClr val="FFFFFF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FFFFFF"/>
                </a:solidFill>
              </a:rPr>
              <a:t>第一關</a:t>
            </a:r>
            <a:endParaRPr lang="en-US" altLang="zh-TW" sz="3600" dirty="0">
              <a:solidFill>
                <a:srgbClr val="FFFFFF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FFFFFF"/>
                </a:solidFill>
              </a:rPr>
              <a:t>第二關</a:t>
            </a:r>
            <a:endParaRPr lang="en-US" altLang="zh-TW" sz="3600" dirty="0">
              <a:solidFill>
                <a:srgbClr val="FFFFFF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FFFFFF"/>
                </a:solidFill>
              </a:rPr>
              <a:t>第三關</a:t>
            </a:r>
          </a:p>
        </p:txBody>
      </p:sp>
    </p:spTree>
    <p:extLst>
      <p:ext uri="{BB962C8B-B14F-4D97-AF65-F5344CB8AC3E}">
        <p14:creationId xmlns:p14="http://schemas.microsoft.com/office/powerpoint/2010/main" val="2331633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版面配置區 11">
            <a:extLst>
              <a:ext uri="{FF2B5EF4-FFF2-40B4-BE49-F238E27FC236}">
                <a16:creationId xmlns:a16="http://schemas.microsoft.com/office/drawing/2014/main" id="{15ABA987-550F-4576-BE16-8936B13082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413EC3F4-B4CE-4A01-B1F1-A20E5735B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遊戲特色概述</a:t>
            </a:r>
            <a:r>
              <a:rPr lang="en-US" altLang="zh-TW" sz="3600" dirty="0"/>
              <a:t>-</a:t>
            </a:r>
            <a:r>
              <a:rPr lang="zh-TW" altLang="en-US" sz="3600" dirty="0"/>
              <a:t>遊戲結束</a:t>
            </a:r>
            <a:r>
              <a:rPr lang="en-US" altLang="zh-TW" sz="3600" dirty="0"/>
              <a:t>(</a:t>
            </a:r>
            <a:r>
              <a:rPr lang="zh-TW" altLang="en-US" sz="3600" dirty="0"/>
              <a:t>失敗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DD45ABB-6116-40A3-99FF-4A32C8DE5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169" y="1132579"/>
            <a:ext cx="6416004" cy="5522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E20C50F-EF5F-45C8-B4D0-7B4AB826A6E8}"/>
              </a:ext>
            </a:extLst>
          </p:cNvPr>
          <p:cNvSpPr txBox="1"/>
          <p:nvPr/>
        </p:nvSpPr>
        <p:spPr>
          <a:xfrm>
            <a:off x="1127549" y="2627527"/>
            <a:ext cx="3262830" cy="167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FFFFFF"/>
                </a:solidFill>
              </a:rPr>
              <a:t>時間到了</a:t>
            </a:r>
            <a:endParaRPr lang="en-US" altLang="zh-TW" sz="4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4400" dirty="0">
                <a:solidFill>
                  <a:srgbClr val="FFFFFF"/>
                </a:solidFill>
              </a:rPr>
              <a:t>遊戲結束</a:t>
            </a:r>
          </a:p>
        </p:txBody>
      </p:sp>
    </p:spTree>
    <p:extLst>
      <p:ext uri="{BB962C8B-B14F-4D97-AF65-F5344CB8AC3E}">
        <p14:creationId xmlns:p14="http://schemas.microsoft.com/office/powerpoint/2010/main" val="3575936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48219E2-FDF1-4BE3-BDB0-56FF95A8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遊戲特色概述</a:t>
            </a:r>
            <a:r>
              <a:rPr lang="en-US" altLang="zh-TW" sz="3600" dirty="0"/>
              <a:t>-</a:t>
            </a:r>
            <a:r>
              <a:rPr lang="zh-TW" altLang="en-US" sz="3600" dirty="0"/>
              <a:t>遊戲結束</a:t>
            </a:r>
            <a:r>
              <a:rPr lang="en-US" altLang="zh-TW" sz="3600" dirty="0"/>
              <a:t>(</a:t>
            </a:r>
            <a:r>
              <a:rPr lang="zh-TW" altLang="en-US" sz="3600" dirty="0"/>
              <a:t>成功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41D382-37E0-4A93-ADD4-5327364240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64090" y="1174240"/>
            <a:ext cx="5274310" cy="520763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1DB9681-B442-4E79-AF2C-6D0B3B3AE854}"/>
              </a:ext>
            </a:extLst>
          </p:cNvPr>
          <p:cNvSpPr txBox="1"/>
          <p:nvPr/>
        </p:nvSpPr>
        <p:spPr>
          <a:xfrm>
            <a:off x="717630" y="2114524"/>
            <a:ext cx="4855637" cy="332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dirty="0">
                <a:solidFill>
                  <a:srgbClr val="FFFFFF"/>
                </a:solidFill>
              </a:rPr>
              <a:t>遊戲闖關成功擁有結束畫面，按下退出遊戲即可關閉遊戲，按下重新開始可重新遊玩</a:t>
            </a:r>
            <a:endParaRPr lang="en-US" altLang="zh-TW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5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DFD3C0A-CA90-4027-A275-D4E88E21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6B33E894-49AB-4DD5-A035-A9D72E75B8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9" b="27859"/>
          <a:stretch>
            <a:fillRect/>
          </a:stretch>
        </p:blipFill>
        <p:spPr>
          <a:xfrm>
            <a:off x="5113422" y="2051331"/>
            <a:ext cx="6240378" cy="3684948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30DA492-B9A5-4C15-BCF1-DB6B7366F09A}"/>
              </a:ext>
            </a:extLst>
          </p:cNvPr>
          <p:cNvSpPr txBox="1"/>
          <p:nvPr/>
        </p:nvSpPr>
        <p:spPr>
          <a:xfrm>
            <a:off x="838200" y="2026930"/>
            <a:ext cx="3517641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solidFill>
                  <a:srgbClr val="F8F8F8"/>
                </a:solidFill>
              </a:rPr>
              <a:t>遊戲建置</a:t>
            </a:r>
            <a:endParaRPr lang="en-US" altLang="zh-TW" sz="3200" dirty="0">
              <a:solidFill>
                <a:srgbClr val="F8F8F8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solidFill>
                  <a:srgbClr val="F8F8F8"/>
                </a:solidFill>
              </a:rPr>
              <a:t>登入系統</a:t>
            </a:r>
            <a:endParaRPr lang="en-US" altLang="zh-TW" sz="3200" dirty="0">
              <a:solidFill>
                <a:srgbClr val="F8F8F8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solidFill>
                  <a:srgbClr val="F8F8F8"/>
                </a:solidFill>
              </a:rPr>
              <a:t>資料庫內容概述</a:t>
            </a:r>
            <a:endParaRPr lang="en-US" altLang="zh-TW" sz="3200" dirty="0">
              <a:solidFill>
                <a:srgbClr val="F8F8F8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solidFill>
                  <a:srgbClr val="F8F8F8"/>
                </a:solidFill>
              </a:rPr>
              <a:t>遊戲特色概述</a:t>
            </a:r>
            <a:endParaRPr lang="en-US" altLang="zh-TW" sz="3200" dirty="0">
              <a:solidFill>
                <a:srgbClr val="F8F8F8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solidFill>
                  <a:srgbClr val="F8F8F8"/>
                </a:solidFill>
              </a:rPr>
              <a:t>遊戲攻略</a:t>
            </a:r>
          </a:p>
        </p:txBody>
      </p:sp>
    </p:spTree>
    <p:extLst>
      <p:ext uri="{BB962C8B-B14F-4D97-AF65-F5344CB8AC3E}">
        <p14:creationId xmlns:p14="http://schemas.microsoft.com/office/powerpoint/2010/main" val="3711195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1C08F-1663-457D-9A66-D09EE778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</a:p>
        </p:txBody>
      </p:sp>
    </p:spTree>
    <p:extLst>
      <p:ext uri="{BB962C8B-B14F-4D97-AF65-F5344CB8AC3E}">
        <p14:creationId xmlns:p14="http://schemas.microsoft.com/office/powerpoint/2010/main" val="2215340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CDD84E0-2EDA-42B6-8EB6-3CE46EE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  <a:r>
              <a:rPr lang="en-US" altLang="zh-TW" dirty="0"/>
              <a:t>-</a:t>
            </a:r>
            <a:r>
              <a:rPr lang="zh-TW" altLang="en-US" dirty="0"/>
              <a:t>第一關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DF3377-7CBC-408E-BEB1-4356BD2E00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62671" y="1703222"/>
            <a:ext cx="5861517" cy="40330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0C04781-F816-439D-8F73-CF67498C0600}"/>
              </a:ext>
            </a:extLst>
          </p:cNvPr>
          <p:cNvSpPr txBox="1"/>
          <p:nvPr/>
        </p:nvSpPr>
        <p:spPr>
          <a:xfrm>
            <a:off x="375215" y="1611480"/>
            <a:ext cx="52962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zh-TW" sz="3600" dirty="0">
                <a:solidFill>
                  <a:srgbClr val="FFFFFF"/>
                </a:solidFill>
              </a:rPr>
              <a:t>勇者孔老從海邊被人救起來，忘記自己的名子，首先要去問救自己的那個人</a:t>
            </a:r>
            <a:endParaRPr lang="en-US" altLang="zh-TW" sz="36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rgbClr val="FFFFFF"/>
                </a:solidFill>
              </a:rPr>
              <a:t>他會跟我說村長在哪裡，叫我去找他說不定有方法</a:t>
            </a:r>
            <a:endParaRPr lang="zh-TW" altLang="zh-TW" sz="3600" dirty="0">
              <a:solidFill>
                <a:srgbClr val="FFFFFF"/>
              </a:solidFill>
            </a:endParaRPr>
          </a:p>
          <a:p>
            <a:endParaRPr lang="zh-TW" altLang="en-US" sz="1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99B3D59-9763-47CD-A0CB-8835579B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71" y="1703222"/>
            <a:ext cx="6052737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27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CDD84E0-2EDA-42B6-8EB6-3CE46EE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  <a:r>
              <a:rPr lang="en-US" altLang="zh-TW" dirty="0"/>
              <a:t>-</a:t>
            </a:r>
            <a:r>
              <a:rPr lang="zh-TW" altLang="en-US" dirty="0"/>
              <a:t>第一關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C04781-F816-439D-8F73-CF67498C0600}"/>
              </a:ext>
            </a:extLst>
          </p:cNvPr>
          <p:cNvSpPr txBox="1"/>
          <p:nvPr/>
        </p:nvSpPr>
        <p:spPr>
          <a:xfrm>
            <a:off x="386790" y="2051318"/>
            <a:ext cx="5527874" cy="332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rgbClr val="FFFFFF"/>
                </a:solidFill>
              </a:rPr>
              <a:t>走到村長家，村長會告訴你村子有人可以幫忙自己恢復記憶去找他，恢復記憶再回來</a:t>
            </a:r>
            <a:endParaRPr lang="zh-TW" altLang="en-US" sz="16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5C53B4-F9CB-4213-8BEC-4FBA058033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94941" y="1221390"/>
            <a:ext cx="4532501" cy="521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04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567FC7C-7DE3-4D21-952D-ED863889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  <a:r>
              <a:rPr lang="en-US" altLang="zh-TW" dirty="0"/>
              <a:t>-</a:t>
            </a:r>
            <a:r>
              <a:rPr lang="zh-TW" altLang="en-US" dirty="0"/>
              <a:t>第一關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66F132-282F-4F77-860E-A9C10C99C8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06216" y="1354873"/>
            <a:ext cx="5569409" cy="500817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A8C5DD-0331-42FB-9C86-156B2DA989B1}"/>
              </a:ext>
            </a:extLst>
          </p:cNvPr>
          <p:cNvSpPr txBox="1"/>
          <p:nvPr/>
        </p:nvSpPr>
        <p:spPr>
          <a:xfrm>
            <a:off x="606710" y="1636461"/>
            <a:ext cx="509961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第一個人會問你程式的配對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點擊綠色方框會翻牌，翻到相同的</a:t>
            </a:r>
            <a:r>
              <a:rPr lang="en-US" altLang="zh-TW" sz="3200" dirty="0">
                <a:solidFill>
                  <a:srgbClr val="FFFFFF"/>
                </a:solidFill>
              </a:rPr>
              <a:t>output</a:t>
            </a:r>
            <a:r>
              <a:rPr lang="zh-TW" altLang="en-US" sz="3200" dirty="0">
                <a:solidFill>
                  <a:srgbClr val="FFFFFF"/>
                </a:solidFill>
              </a:rPr>
              <a:t>會消失，全部消失即可過關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答案為</a:t>
            </a:r>
            <a:r>
              <a:rPr lang="en-US" altLang="zh-TW" sz="3200" dirty="0">
                <a:solidFill>
                  <a:srgbClr val="FFFFFF"/>
                </a:solidFill>
              </a:rPr>
              <a:t>1-4</a:t>
            </a:r>
            <a:r>
              <a:rPr lang="zh-TW" altLang="en-US" sz="3200" dirty="0">
                <a:solidFill>
                  <a:srgbClr val="FFFFFF"/>
                </a:solidFill>
              </a:rPr>
              <a:t>、</a:t>
            </a:r>
            <a:r>
              <a:rPr lang="en-US" altLang="zh-TW" sz="3200" dirty="0">
                <a:solidFill>
                  <a:srgbClr val="FFFFFF"/>
                </a:solidFill>
              </a:rPr>
              <a:t>2-5</a:t>
            </a:r>
            <a:r>
              <a:rPr lang="zh-TW" altLang="en-US" sz="3200" dirty="0">
                <a:solidFill>
                  <a:srgbClr val="FFFFFF"/>
                </a:solidFill>
              </a:rPr>
              <a:t>、</a:t>
            </a:r>
            <a:r>
              <a:rPr lang="en-US" altLang="zh-TW" sz="3200" dirty="0">
                <a:solidFill>
                  <a:srgbClr val="FFFFFF"/>
                </a:solidFill>
              </a:rPr>
              <a:t>3-6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答題完成後，勇者想起自己的名字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AB0E03-4F43-4C28-A9DD-4BBE1D3B8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16" y="1354873"/>
            <a:ext cx="5333432" cy="5007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ADA890-6A8B-4610-878A-07CEF07694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85811" y="1224105"/>
            <a:ext cx="4710655" cy="526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16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DAD885EC-C0EC-4B48-A493-5DBAE4AD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  <a:r>
              <a:rPr lang="en-US" altLang="zh-TW" dirty="0"/>
              <a:t>-</a:t>
            </a:r>
            <a:r>
              <a:rPr lang="zh-TW" altLang="en-US" dirty="0"/>
              <a:t>第一關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8C64F9-4720-41F8-863F-BAA229DF5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00536" y="1325563"/>
            <a:ext cx="4503758" cy="50069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347732-21F3-4D6B-968B-29DB2D0D8DDD}"/>
              </a:ext>
            </a:extLst>
          </p:cNvPr>
          <p:cNvSpPr txBox="1"/>
          <p:nvPr/>
        </p:nvSpPr>
        <p:spPr>
          <a:xfrm>
            <a:off x="505004" y="1867954"/>
            <a:ext cx="57940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尋找第二個人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拉到對應的框框即可過關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TW" sz="3200" dirty="0">
                <a:solidFill>
                  <a:srgbClr val="FFFFFF"/>
                </a:solidFill>
              </a:rPr>
              <a:t>Abstract class----</a:t>
            </a:r>
            <a:r>
              <a:rPr lang="zh-TW" altLang="en-US" sz="3200" dirty="0">
                <a:solidFill>
                  <a:srgbClr val="FFFFFF"/>
                </a:solidFill>
              </a:rPr>
              <a:t>只能讓子類別繼承，</a:t>
            </a:r>
            <a:r>
              <a:rPr lang="en-US" altLang="zh-TW" sz="3200" dirty="0">
                <a:solidFill>
                  <a:srgbClr val="FFFFFF"/>
                </a:solidFill>
              </a:rPr>
              <a:t>Interface ----</a:t>
            </a:r>
            <a:r>
              <a:rPr lang="zh-TW" altLang="en-US" sz="3200" dirty="0">
                <a:solidFill>
                  <a:srgbClr val="FFFFFF"/>
                </a:solidFill>
              </a:rPr>
              <a:t>能讓子類別繼</a:t>
            </a:r>
            <a:r>
              <a:rPr lang="en-US" altLang="zh-TW" sz="3200" dirty="0">
                <a:solidFill>
                  <a:srgbClr val="FFFFFF"/>
                </a:solidFill>
              </a:rPr>
              <a:t>	</a:t>
            </a:r>
            <a:r>
              <a:rPr lang="zh-TW" altLang="en-US" sz="3200" dirty="0">
                <a:solidFill>
                  <a:srgbClr val="FFFFFF"/>
                </a:solidFill>
              </a:rPr>
              <a:t>承多個，其成員封裝接是</a:t>
            </a:r>
            <a:r>
              <a:rPr lang="en-US" altLang="zh-TW" sz="3200" dirty="0">
                <a:solidFill>
                  <a:srgbClr val="FFFFFF"/>
                </a:solidFill>
              </a:rPr>
              <a:t>public</a:t>
            </a:r>
            <a:r>
              <a:rPr lang="zh-TW" altLang="en-US" sz="3200" dirty="0">
                <a:solidFill>
                  <a:srgbClr val="FFFFFF"/>
                </a:solidFill>
              </a:rPr>
              <a:t>，沒有</a:t>
            </a:r>
            <a:r>
              <a:rPr lang="en-US" altLang="zh-TW" sz="3200" dirty="0">
                <a:solidFill>
                  <a:srgbClr val="FFFFFF"/>
                </a:solidFill>
              </a:rPr>
              <a:t>construct(</a:t>
            </a:r>
            <a:r>
              <a:rPr lang="zh-TW" altLang="en-US" sz="3200" dirty="0">
                <a:solidFill>
                  <a:srgbClr val="FFFFFF"/>
                </a:solidFill>
              </a:rPr>
              <a:t>不用全部放完</a:t>
            </a:r>
            <a:r>
              <a:rPr lang="en-US" altLang="zh-TW" sz="3200" dirty="0">
                <a:solidFill>
                  <a:srgbClr val="FFFFFF"/>
                </a:solidFill>
              </a:rPr>
              <a:t>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勇者想起自己的身分</a:t>
            </a:r>
            <a:endParaRPr lang="en-US" altLang="zh-TW" sz="3200" dirty="0">
              <a:solidFill>
                <a:srgbClr val="FFFFFF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9CBB050-E319-4B21-8AFD-E59AC6CA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607" y="1380090"/>
            <a:ext cx="5309665" cy="5007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188A722-255C-41B5-948D-9B80A04ED4A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59607" y="1255734"/>
            <a:ext cx="4972953" cy="51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18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53777D0-6FB1-4FD8-9536-944FF673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  <a:r>
              <a:rPr lang="en-US" altLang="zh-TW" dirty="0"/>
              <a:t>-</a:t>
            </a:r>
            <a:r>
              <a:rPr lang="zh-TW" altLang="en-US" dirty="0"/>
              <a:t>第一關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0BA0F5-63F5-4CFF-B910-304F4CCCB4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54331" y="1189560"/>
            <a:ext cx="5016179" cy="50161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314440-0CCA-4909-803B-8398560ED00C}"/>
              </a:ext>
            </a:extLst>
          </p:cNvPr>
          <p:cNvSpPr txBox="1"/>
          <p:nvPr/>
        </p:nvSpPr>
        <p:spPr>
          <a:xfrm>
            <a:off x="505004" y="1867954"/>
            <a:ext cx="5733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勇者發現有個門擋住去路，需要請求村長的協助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回去找村長才發現，因為森林太危險所以把森林封起來，必須要解開</a:t>
            </a:r>
            <a:r>
              <a:rPr lang="en-US" altLang="zh-TW" sz="3200" dirty="0">
                <a:solidFill>
                  <a:srgbClr val="FFFFFF"/>
                </a:solidFill>
              </a:rPr>
              <a:t>JAVA</a:t>
            </a:r>
            <a:r>
              <a:rPr lang="zh-TW" altLang="en-US" sz="3200" dirty="0">
                <a:solidFill>
                  <a:srgbClr val="FFFFFF"/>
                </a:solidFill>
              </a:rPr>
              <a:t>的人才有資格跟力量踏入森林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答案為</a:t>
            </a:r>
            <a:r>
              <a:rPr lang="en-US" altLang="zh-TW" sz="3200" dirty="0">
                <a:solidFill>
                  <a:srgbClr val="FFFFFF"/>
                </a:solidFill>
              </a:rPr>
              <a:t>225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A54400-6000-46F5-8ACA-2A4E8812FE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4331" y="1176539"/>
            <a:ext cx="4610100" cy="5029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6126DD-ECBB-4EAE-B597-C0E4DEFA9C2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4331" y="1147964"/>
            <a:ext cx="457962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50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D3999-44C7-4EBA-860D-AB8C58F8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  <a:r>
              <a:rPr lang="en-US" altLang="zh-TW" dirty="0"/>
              <a:t>-</a:t>
            </a:r>
            <a:r>
              <a:rPr lang="zh-TW" altLang="en-US" dirty="0"/>
              <a:t>第一關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A1B582-486A-40E7-BF9F-A2E4134D73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56689" y="1531599"/>
            <a:ext cx="5274310" cy="43503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6DD9456-5C43-48DC-9309-41A6C82D7746}"/>
              </a:ext>
            </a:extLst>
          </p:cNvPr>
          <p:cNvSpPr txBox="1"/>
          <p:nvPr/>
        </p:nvSpPr>
        <p:spPr>
          <a:xfrm>
            <a:off x="288758" y="1945164"/>
            <a:ext cx="5824363" cy="2967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在門上輸入密碼</a:t>
            </a:r>
            <a:r>
              <a:rPr lang="en-US" altLang="zh-TW" sz="3200" dirty="0">
                <a:solidFill>
                  <a:srgbClr val="FFFFFF"/>
                </a:solidFill>
              </a:rPr>
              <a:t>225</a:t>
            </a:r>
            <a:r>
              <a:rPr lang="zh-TW" altLang="en-US" sz="3200" dirty="0">
                <a:solidFill>
                  <a:srgbClr val="FFFFFF"/>
                </a:solidFill>
              </a:rPr>
              <a:t>，即可打開大門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接下來進入森林之後，螢幕會變暗表示森林蓋住了天空</a:t>
            </a:r>
            <a:endParaRPr lang="en-US" altLang="zh-TW" sz="3200" dirty="0">
              <a:solidFill>
                <a:srgbClr val="FFFFFF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0BA448-AFFA-4900-8DE8-B117B2FA87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6689" y="1403011"/>
            <a:ext cx="5274310" cy="46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54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789D6BD-5293-4C96-8E0B-400CF7FE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  <a:r>
              <a:rPr lang="en-US" altLang="zh-TW" dirty="0"/>
              <a:t>-</a:t>
            </a:r>
            <a:r>
              <a:rPr lang="zh-TW" altLang="en-US" dirty="0"/>
              <a:t>第一關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E9DD4D-C563-408A-AB32-9F0BD673C504}"/>
              </a:ext>
            </a:extLst>
          </p:cNvPr>
          <p:cNvSpPr txBox="1"/>
          <p:nvPr/>
        </p:nvSpPr>
        <p:spPr>
          <a:xfrm>
            <a:off x="288758" y="1664166"/>
            <a:ext cx="58243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FFFF"/>
                </a:solidFill>
              </a:rPr>
              <a:t>要成功走出森林，村長有說要對森林裡的十字架說話，十字架會告訴你需要從石板拿程式碼補完漏洞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FFFF"/>
                </a:solidFill>
              </a:rPr>
              <a:t>尋找散佈於附近的四個石像，取得四個石板，取下的石板會顯示在右手邊，再回到十字架說話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FFFF"/>
                </a:solidFill>
              </a:rPr>
              <a:t>答案如右圖所示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FFFF"/>
                </a:solidFill>
              </a:rPr>
              <a:t>答對十字問題之後，森林就會打開，就可以順利到達城鎮</a:t>
            </a:r>
            <a:r>
              <a:rPr lang="en-US" altLang="zh-TW" sz="2800" dirty="0">
                <a:solidFill>
                  <a:srgbClr val="FFFFFF"/>
                </a:solidFill>
              </a:rPr>
              <a:t>B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A766A4-2DF9-4411-8A26-3296EB5F00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2627" y="1381443"/>
            <a:ext cx="5587878" cy="462382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1E64699-3E55-4E8B-BC47-259BE010202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32627" y="1325563"/>
            <a:ext cx="5274310" cy="48545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BA888B-84CF-44B5-AF4A-948EBCFBBF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32627" y="1297622"/>
            <a:ext cx="5274310" cy="49104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35A520D-55FC-4FAC-BAAB-ED3B283030D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32627" y="1129665"/>
            <a:ext cx="5274310" cy="527431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253794E-87BF-493B-877E-C64674EC55F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27" y="1174431"/>
            <a:ext cx="5274310" cy="51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5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A6F49EB-E20F-4494-939B-09BFD4F0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  <a:r>
              <a:rPr lang="en-US" altLang="zh-TW" dirty="0"/>
              <a:t>-</a:t>
            </a:r>
            <a:r>
              <a:rPr lang="zh-TW" altLang="en-US" dirty="0"/>
              <a:t>第二關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40B193-4F96-4092-94C1-2EA82B1CC7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62207" y="1664166"/>
            <a:ext cx="6032396" cy="406565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74A9C4-F5DA-4532-874B-DB15AFF75834}"/>
              </a:ext>
            </a:extLst>
          </p:cNvPr>
          <p:cNvSpPr txBox="1"/>
          <p:nvPr/>
        </p:nvSpPr>
        <p:spPr>
          <a:xfrm>
            <a:off x="288759" y="1664166"/>
            <a:ext cx="51976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由於我們要去城鎮</a:t>
            </a:r>
            <a:r>
              <a:rPr lang="en-US" altLang="zh-TW" sz="3200" dirty="0">
                <a:solidFill>
                  <a:srgbClr val="FFFFFF"/>
                </a:solidFill>
              </a:rPr>
              <a:t>B</a:t>
            </a:r>
            <a:r>
              <a:rPr lang="zh-TW" altLang="en-US" sz="3200" dirty="0">
                <a:solidFill>
                  <a:srgbClr val="FFFFFF"/>
                </a:solidFill>
              </a:rPr>
              <a:t>找市長，所以我們要先去問城市管家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城市管家會考你繼承的</a:t>
            </a:r>
            <a:r>
              <a:rPr lang="en-US" altLang="zh-TW" sz="3200" dirty="0">
                <a:solidFill>
                  <a:srgbClr val="FFFFFF"/>
                </a:solidFill>
              </a:rPr>
              <a:t>UML</a:t>
            </a:r>
            <a:r>
              <a:rPr lang="zh-TW" altLang="en-US" sz="3200" dirty="0">
                <a:solidFill>
                  <a:srgbClr val="FFFFFF"/>
                </a:solidFill>
              </a:rPr>
              <a:t>的圖像，答案為</a:t>
            </a:r>
            <a:r>
              <a:rPr lang="en-US" altLang="zh-TW" sz="3200" dirty="0">
                <a:solidFill>
                  <a:srgbClr val="FFFFFF"/>
                </a:solidFill>
              </a:rPr>
              <a:t>3</a:t>
            </a:r>
            <a:r>
              <a:rPr lang="zh-TW" altLang="en-US" sz="3200" dirty="0">
                <a:solidFill>
                  <a:srgbClr val="FFFFFF"/>
                </a:solidFill>
              </a:rPr>
              <a:t>號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答對之後會告訴你，市長在城鎮中間而且外面有一台黑色車子</a:t>
            </a:r>
            <a:endParaRPr lang="en-US" altLang="zh-TW" sz="3200" dirty="0">
              <a:solidFill>
                <a:srgbClr val="FFFF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A0A20E-8E28-4AE7-B1B0-9287590497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3125" y="921410"/>
            <a:ext cx="5274310" cy="55511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BF90129-4E31-4218-874B-8B9AAEE977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53125" y="1053490"/>
            <a:ext cx="5274310" cy="52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71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6813864-25D6-43A8-A0DA-B52F64CD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  <a:r>
              <a:rPr lang="en-US" altLang="zh-TW" dirty="0"/>
              <a:t>-</a:t>
            </a:r>
            <a:r>
              <a:rPr lang="zh-TW" altLang="en-US" dirty="0"/>
              <a:t>第二關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B4192D-7566-4CB8-9086-F08454ABC4D7}"/>
              </a:ext>
            </a:extLst>
          </p:cNvPr>
          <p:cNvSpPr txBox="1"/>
          <p:nvPr/>
        </p:nvSpPr>
        <p:spPr>
          <a:xfrm>
            <a:off x="100940" y="1564548"/>
            <a:ext cx="6049627" cy="444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找到市長，跟他說明你想要一艘船回家，市長會叫你去銀行幫忙拿東西，銀行在右邊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FFFF"/>
                </a:solidFill>
              </a:rPr>
              <a:t>抵達銀行後，拿東西必須要回答問題，選擇對應的關係即可拿到東西</a:t>
            </a:r>
            <a:endParaRPr lang="en-US" altLang="zh-TW" sz="3200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768316-DF11-41D7-BC5F-4D7F247DC6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89749" y="1700699"/>
            <a:ext cx="5274310" cy="40614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605BCA-5D8C-4E55-A47D-569F2BBBA5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8931" y="2147237"/>
            <a:ext cx="5274310" cy="34931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23D2E3-E5C7-493F-B452-9C739D48F8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89749" y="1349283"/>
            <a:ext cx="5274310" cy="48755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04EDF4E-6632-4428-9E1B-F0C296C7758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89749" y="1562794"/>
            <a:ext cx="5614431" cy="46620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76D64EA-FEF6-48FA-B786-5F44DE569D2C}"/>
              </a:ext>
            </a:extLst>
          </p:cNvPr>
          <p:cNvSpPr/>
          <p:nvPr/>
        </p:nvSpPr>
        <p:spPr>
          <a:xfrm>
            <a:off x="10264877" y="2290916"/>
            <a:ext cx="707923" cy="58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8435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1C08F-1663-457D-9A66-D09EE778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遊戲建置</a:t>
            </a:r>
          </a:p>
        </p:txBody>
      </p:sp>
    </p:spTree>
    <p:extLst>
      <p:ext uri="{BB962C8B-B14F-4D97-AF65-F5344CB8AC3E}">
        <p14:creationId xmlns:p14="http://schemas.microsoft.com/office/powerpoint/2010/main" val="2939602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F2256DE-AB7C-4204-9081-4D173FAC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  <a:r>
              <a:rPr lang="en-US" altLang="zh-TW" dirty="0"/>
              <a:t>-</a:t>
            </a:r>
            <a:r>
              <a:rPr lang="zh-TW" altLang="en-US" dirty="0"/>
              <a:t>第二關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82FBED7-A9BB-4E0D-B900-23F45E577DE0}"/>
              </a:ext>
            </a:extLst>
          </p:cNvPr>
          <p:cNvSpPr txBox="1"/>
          <p:nvPr/>
        </p:nvSpPr>
        <p:spPr>
          <a:xfrm>
            <a:off x="149861" y="1232965"/>
            <a:ext cx="5807243" cy="51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FFFF"/>
                </a:solidFill>
              </a:rPr>
              <a:t>拿到銀行給的物件之後，拿回去給市長，市長就覺得你是個很厲害的人，剛好他的女兒被魔王抓走了，希望可以請勇者幫忙救回來，會給他船票跟把公主嫁給他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FFFF"/>
                </a:solidFill>
              </a:rPr>
              <a:t>在這個城市的右上角有一座魔王的城堡，公主就是被抓進去的，進入城堡後就算完成第二關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4D1A3B-28EA-4F04-AE6F-2A2E3704C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40507" y="1490020"/>
            <a:ext cx="5274310" cy="4314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17BDAAA-9142-4B1D-84F5-0E9F3E3118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8932" y="1232965"/>
            <a:ext cx="5274310" cy="47720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A4A3554-8E39-491C-B671-E43E8EDD8D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28932" y="1630355"/>
            <a:ext cx="5274310" cy="41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17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B44D45F-6B71-46D0-8486-B6E0DC40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遊戲攻略</a:t>
            </a:r>
            <a:r>
              <a:rPr lang="en-US" altLang="zh-TW" dirty="0"/>
              <a:t>-</a:t>
            </a:r>
            <a:r>
              <a:rPr lang="zh-TW" altLang="en-US" dirty="0"/>
              <a:t>第三關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C58A642-5B2C-4EDE-B681-DF685391FF24}"/>
              </a:ext>
            </a:extLst>
          </p:cNvPr>
          <p:cNvSpPr txBox="1"/>
          <p:nvPr/>
        </p:nvSpPr>
        <p:spPr>
          <a:xfrm>
            <a:off x="288758" y="1664166"/>
            <a:ext cx="58243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FFFF"/>
                </a:solidFill>
              </a:rPr>
              <a:t>進入城堡後，會有恐怖怪物對你進行</a:t>
            </a:r>
            <a:r>
              <a:rPr lang="en-US" altLang="zh-TW" sz="2800" dirty="0">
                <a:solidFill>
                  <a:srgbClr val="FFFFFF"/>
                </a:solidFill>
              </a:rPr>
              <a:t>JAVA</a:t>
            </a:r>
            <a:r>
              <a:rPr lang="zh-TW" altLang="en-US" sz="2800" dirty="0">
                <a:solidFill>
                  <a:srgbClr val="FFFFFF"/>
                </a:solidFill>
              </a:rPr>
              <a:t>問答，答案為</a:t>
            </a:r>
            <a:r>
              <a:rPr lang="en-US" altLang="zh-TW" sz="2800" dirty="0">
                <a:solidFill>
                  <a:srgbClr val="FFFFFF"/>
                </a:solidFill>
              </a:rPr>
              <a:t>ABDF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FFFF"/>
                </a:solidFill>
              </a:rPr>
              <a:t>再來直接對打大魔王，進行拯救公主，大魔王知道勇者要來了，便給出了三道題目對付勇者，依序填入</a:t>
            </a:r>
            <a:r>
              <a:rPr lang="en-US" altLang="zh-TW" sz="2800" dirty="0">
                <a:solidFill>
                  <a:srgbClr val="FFFFFF"/>
                </a:solidFill>
              </a:rPr>
              <a:t>extends</a:t>
            </a:r>
            <a:r>
              <a:rPr lang="zh-TW" altLang="en-US" sz="2800" dirty="0">
                <a:solidFill>
                  <a:srgbClr val="FFFFFF"/>
                </a:solidFill>
              </a:rPr>
              <a:t>、</a:t>
            </a:r>
            <a:r>
              <a:rPr lang="en-US" altLang="zh-TW" sz="2800" dirty="0">
                <a:solidFill>
                  <a:srgbClr val="FFFFFF"/>
                </a:solidFill>
              </a:rPr>
              <a:t>Reloadable</a:t>
            </a:r>
            <a:r>
              <a:rPr lang="zh-TW" altLang="en-US" sz="2800" dirty="0">
                <a:solidFill>
                  <a:srgbClr val="FFFFFF"/>
                </a:solidFill>
              </a:rPr>
              <a:t>、</a:t>
            </a:r>
            <a:r>
              <a:rPr lang="en-US" altLang="zh-TW" sz="2800" dirty="0">
                <a:solidFill>
                  <a:srgbClr val="FFFFFF"/>
                </a:solidFill>
              </a:rPr>
              <a:t>public void display();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FFFF"/>
                </a:solidFill>
              </a:rPr>
              <a:t>通通回答之後，成功拯救公主，通關成功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zh-TW" altLang="en-US" sz="2800" dirty="0">
              <a:solidFill>
                <a:srgbClr val="FFFFFF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6D7BD3-8AE2-4E15-B2E2-6AED1A7E50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14561" y="1159811"/>
            <a:ext cx="5274310" cy="53486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058C8E9-AFD3-4C4A-BA40-B6A35F871D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4561" y="1444290"/>
            <a:ext cx="5274310" cy="47796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5ABAE5-6DBB-4F2A-B84D-B53C8DC86D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4561" y="1325563"/>
            <a:ext cx="5274310" cy="51663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815609-695D-4810-BEA3-36886C8D72B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14561" y="1376973"/>
            <a:ext cx="5274310" cy="51396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BFEA4D1-32FC-4020-AB80-7FB7E91C5F1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14561" y="1376973"/>
            <a:ext cx="5274310" cy="50342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C0E867-1FAE-4A29-8130-B584EEB0CCA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14561" y="1491315"/>
            <a:ext cx="5274310" cy="48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55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A14976B-98AE-47CE-8179-E78E63C15EA3}"/>
              </a:ext>
            </a:extLst>
          </p:cNvPr>
          <p:cNvSpPr txBox="1"/>
          <p:nvPr/>
        </p:nvSpPr>
        <p:spPr>
          <a:xfrm>
            <a:off x="2907175" y="1261640"/>
            <a:ext cx="6377650" cy="352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6000" b="1" dirty="0">
                <a:solidFill>
                  <a:srgbClr val="FFFFFF"/>
                </a:solidFill>
              </a:rPr>
              <a:t>報告結束</a:t>
            </a:r>
            <a:endParaRPr lang="en-US" altLang="zh-TW" sz="6000" b="1" dirty="0">
              <a:solidFill>
                <a:srgbClr val="FFFFFF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TW" altLang="en-US" sz="6000" b="1" dirty="0">
                <a:solidFill>
                  <a:srgbClr val="FFFFFF"/>
                </a:solidFill>
              </a:rPr>
              <a:t>謝謝大家的聆聽</a:t>
            </a:r>
          </a:p>
        </p:txBody>
      </p:sp>
    </p:spTree>
    <p:extLst>
      <p:ext uri="{BB962C8B-B14F-4D97-AF65-F5344CB8AC3E}">
        <p14:creationId xmlns:p14="http://schemas.microsoft.com/office/powerpoint/2010/main" val="2716687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719DD5E4-D20C-48B5-9705-768F1D74C7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6" b="876"/>
          <a:stretch/>
        </p:blipFill>
        <p:spPr>
          <a:xfrm>
            <a:off x="5113422" y="1325562"/>
            <a:ext cx="6240378" cy="5075237"/>
          </a:xfr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A628528-C6F9-4051-8E84-EE32D3A5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遊戲建置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A18D4C3-4ECE-44B0-9EC2-0D0846F10473}"/>
              </a:ext>
            </a:extLst>
          </p:cNvPr>
          <p:cNvSpPr txBox="1"/>
          <p:nvPr/>
        </p:nvSpPr>
        <p:spPr>
          <a:xfrm>
            <a:off x="329886" y="1246595"/>
            <a:ext cx="461865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遊戲需先下載</a:t>
            </a:r>
            <a:r>
              <a:rPr lang="en-US" altLang="zh-TW" sz="2800" dirty="0">
                <a:solidFill>
                  <a:srgbClr val="FFFFFF"/>
                </a:solidFill>
              </a:rPr>
              <a:t>XAMPP</a:t>
            </a:r>
            <a:r>
              <a:rPr lang="zh-TW" altLang="en-US" sz="2800" dirty="0">
                <a:solidFill>
                  <a:srgbClr val="FFFFFF"/>
                </a:solidFill>
              </a:rPr>
              <a:t>才能使用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在</a:t>
            </a:r>
            <a:r>
              <a:rPr lang="en-US" altLang="zh-TW" sz="2800" dirty="0">
                <a:solidFill>
                  <a:srgbClr val="FFFFFF"/>
                </a:solidFill>
              </a:rPr>
              <a:t>MySQL</a:t>
            </a:r>
            <a:r>
              <a:rPr lang="zh-TW" altLang="en-US" sz="2800" dirty="0">
                <a:solidFill>
                  <a:srgbClr val="FFFFFF"/>
                </a:solidFill>
              </a:rPr>
              <a:t>列按下</a:t>
            </a:r>
            <a:r>
              <a:rPr lang="en-US" altLang="zh-TW" sz="2800" dirty="0">
                <a:solidFill>
                  <a:srgbClr val="FFFFFF"/>
                </a:solidFill>
              </a:rPr>
              <a:t>Admin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匯入</a:t>
            </a:r>
            <a:r>
              <a:rPr lang="en-US" altLang="zh-TW" sz="2800" dirty="0" err="1">
                <a:solidFill>
                  <a:srgbClr val="FFFFFF"/>
                </a:solidFill>
              </a:rPr>
              <a:t>rpg_account.sql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將壓縮檔案放入</a:t>
            </a:r>
            <a:r>
              <a:rPr lang="en-US" altLang="zh-TW" sz="2800" dirty="0">
                <a:solidFill>
                  <a:srgbClr val="FFFFFF"/>
                </a:solidFill>
              </a:rPr>
              <a:t>XAMPP</a:t>
            </a:r>
            <a:r>
              <a:rPr lang="zh-TW" altLang="en-US" sz="2800" dirty="0">
                <a:solidFill>
                  <a:srgbClr val="FFFFFF"/>
                </a:solidFill>
              </a:rPr>
              <a:t>資料夾內的</a:t>
            </a:r>
            <a:r>
              <a:rPr lang="en-US" altLang="zh-TW" sz="2800" dirty="0" err="1">
                <a:solidFill>
                  <a:srgbClr val="FFFFFF"/>
                </a:solidFill>
              </a:rPr>
              <a:t>htdocs</a:t>
            </a:r>
            <a:r>
              <a:rPr lang="zh-TW" altLang="en-US" sz="2800" dirty="0">
                <a:solidFill>
                  <a:srgbClr val="FFFFFF"/>
                </a:solidFill>
              </a:rPr>
              <a:t>資料夾中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網址輸入</a:t>
            </a:r>
            <a:r>
              <a:rPr lang="en-US" altLang="zh-TW" sz="2800" dirty="0">
                <a:solidFill>
                  <a:srgbClr val="FFFFFF"/>
                </a:solidFill>
              </a:rPr>
              <a:t>(</a:t>
            </a:r>
            <a:r>
              <a:rPr lang="zh-TW" altLang="en-US" sz="2800" dirty="0">
                <a:solidFill>
                  <a:srgbClr val="FFFFFF"/>
                </a:solidFill>
              </a:rPr>
              <a:t>最好使用</a:t>
            </a:r>
            <a:r>
              <a:rPr lang="en-US" altLang="zh-TW" sz="2800">
                <a:solidFill>
                  <a:srgbClr val="FFFFFF"/>
                </a:solidFill>
              </a:rPr>
              <a:t>IE)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FFFF"/>
                </a:solidFill>
              </a:rPr>
              <a:t>127.0.0.1/final/</a:t>
            </a:r>
            <a:r>
              <a:rPr lang="en-US" altLang="zh-TW" sz="2800" dirty="0" err="1">
                <a:solidFill>
                  <a:srgbClr val="FFFFFF"/>
                </a:solidFill>
              </a:rPr>
              <a:t>index.php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solidFill>
                <a:srgbClr val="FFFFFF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ABE523C-7470-4560-BB26-F6B549F614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85672" y="1786731"/>
            <a:ext cx="5095875" cy="41529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0F28833-CEB9-4B1E-9087-4054EE995FC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95724" y="1246595"/>
            <a:ext cx="2781300" cy="29591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AEF2C7-E78A-4CBB-952D-225A535D82C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49219" y="4308130"/>
            <a:ext cx="5274310" cy="21659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744DFB9-3485-44D5-8A98-7E6ABB569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543" y="1752158"/>
            <a:ext cx="6763661" cy="449570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E9F28D-64B6-4041-BBB8-9B3D83494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8540" y="2190404"/>
            <a:ext cx="6475751" cy="31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7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1C08F-1663-457D-9A66-D09EE778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登入系統</a:t>
            </a:r>
          </a:p>
        </p:txBody>
      </p:sp>
    </p:spTree>
    <p:extLst>
      <p:ext uri="{BB962C8B-B14F-4D97-AF65-F5344CB8AC3E}">
        <p14:creationId xmlns:p14="http://schemas.microsoft.com/office/powerpoint/2010/main" val="2808639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D9591C1-3E94-4176-B6CA-9F49B8DB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登入系統</a:t>
            </a:r>
            <a:r>
              <a:rPr lang="en-US" altLang="zh-TW" dirty="0"/>
              <a:t>-</a:t>
            </a:r>
            <a:r>
              <a:rPr lang="zh-TW" altLang="en-US" dirty="0"/>
              <a:t>登入畫面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96CCD0-A876-40A9-A695-0956CA838F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69520" y="1455013"/>
            <a:ext cx="4762682" cy="482823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7CDD398-D396-41A6-BE71-E826F033888B}"/>
              </a:ext>
            </a:extLst>
          </p:cNvPr>
          <p:cNvSpPr txBox="1"/>
          <p:nvPr/>
        </p:nvSpPr>
        <p:spPr>
          <a:xfrm>
            <a:off x="578498" y="1455652"/>
            <a:ext cx="4954555" cy="45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使用者可以輸入帳號密碼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使用者沒輸入帳密不能登入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帳號密碼錯誤會在下方顯示錯誤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FFFF"/>
                </a:solidFill>
              </a:rPr>
              <a:t>create</a:t>
            </a:r>
            <a:r>
              <a:rPr lang="zh-TW" altLang="en-US" sz="2800" dirty="0">
                <a:solidFill>
                  <a:srgbClr val="FFFFFF"/>
                </a:solidFill>
              </a:rPr>
              <a:t>可以創新帳號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如果帳密輸入正確，按下</a:t>
            </a:r>
            <a:r>
              <a:rPr lang="en-US" altLang="zh-TW" sz="2800" dirty="0">
                <a:solidFill>
                  <a:srgbClr val="FFFFFF"/>
                </a:solidFill>
              </a:rPr>
              <a:t>OK</a:t>
            </a:r>
            <a:r>
              <a:rPr lang="zh-TW" altLang="en-US" sz="2800" dirty="0">
                <a:solidFill>
                  <a:srgbClr val="FFFFFF"/>
                </a:solidFill>
              </a:rPr>
              <a:t>即可登入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27866D-4A1B-4C9A-A015-3D0A480F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401" y="1455013"/>
            <a:ext cx="4844801" cy="48276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88D97E4-B651-420B-9C75-615E46563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454" y="1455013"/>
            <a:ext cx="3838814" cy="4827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9BBD58-4E4B-4C3F-A8AC-B462F7CDF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727" y="1455013"/>
            <a:ext cx="4802147" cy="4827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263F03-B267-441B-88F7-DBC787F87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079" y="1455013"/>
            <a:ext cx="4845123" cy="48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19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BDD0F6A-A5D2-4A57-B2F8-71EBC934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登入系統</a:t>
            </a:r>
            <a:r>
              <a:rPr lang="en-US" altLang="zh-TW" dirty="0"/>
              <a:t>-</a:t>
            </a:r>
            <a:r>
              <a:rPr lang="zh-TW" altLang="en-US" dirty="0"/>
              <a:t>創建帳號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F63770-E4C7-4E8E-982B-F7E7C1F7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503" y="1213596"/>
            <a:ext cx="5067164" cy="510322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5D12703-C198-4210-B226-40DDE76BFCC1}"/>
              </a:ext>
            </a:extLst>
          </p:cNvPr>
          <p:cNvSpPr txBox="1"/>
          <p:nvPr/>
        </p:nvSpPr>
        <p:spPr>
          <a:xfrm>
            <a:off x="690466" y="1660849"/>
            <a:ext cx="47772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使用者可以創建帳號密碼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如果帳號創建過了，會顯示錯誤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如果帳號還沒被創建過，則顯示成功訊息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按下</a:t>
            </a:r>
            <a:r>
              <a:rPr lang="en-US" altLang="zh-TW" sz="2800" dirty="0">
                <a:solidFill>
                  <a:srgbClr val="FFFFFF"/>
                </a:solidFill>
              </a:rPr>
              <a:t>back</a:t>
            </a:r>
            <a:r>
              <a:rPr lang="zh-TW" altLang="en-US" sz="2800" dirty="0">
                <a:solidFill>
                  <a:srgbClr val="FFFFFF"/>
                </a:solidFill>
              </a:rPr>
              <a:t>返回登入畫面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solidFill>
                <a:srgbClr val="FFFFFF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9DCAB6-DB1C-4B98-AAD5-48E9DA7D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503" y="1212025"/>
            <a:ext cx="5134970" cy="510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035486-BEC0-4FA9-9B20-4409B95E2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80" y="1212025"/>
            <a:ext cx="5104800" cy="51048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D1D60C3-728C-485B-9817-EAA1028AF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503" y="1212025"/>
            <a:ext cx="5086698" cy="51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77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2274B09-BDF2-4B50-AFBB-C5343A6A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登入系統</a:t>
            </a:r>
            <a:r>
              <a:rPr lang="en-US" altLang="zh-TW" dirty="0"/>
              <a:t>-</a:t>
            </a:r>
            <a:r>
              <a:rPr lang="zh-TW" altLang="en-US" dirty="0"/>
              <a:t>操作說明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003922-45AD-4C98-B6B9-73088F6A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443" y="1289501"/>
            <a:ext cx="5374252" cy="520860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19A740-5815-43D2-80AA-2AC477B98182}"/>
              </a:ext>
            </a:extLst>
          </p:cNvPr>
          <p:cNvSpPr txBox="1"/>
          <p:nvPr/>
        </p:nvSpPr>
        <p:spPr>
          <a:xfrm>
            <a:off x="555585" y="1747777"/>
            <a:ext cx="49308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FFFF"/>
                </a:solidFill>
              </a:rPr>
              <a:t>在登入系統按下右上角的圖示，即可進入操作說明介面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FFFF"/>
                </a:solidFill>
              </a:rPr>
              <a:t>操作說明介面有操作說明、參考資料及製作人員姓名</a:t>
            </a:r>
            <a:endParaRPr lang="en-US" altLang="zh-TW" sz="3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FFFF"/>
                </a:solidFill>
              </a:rPr>
              <a:t>左上角的圖示可以返回登入系統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8C663A-ED84-411D-961E-B920D8CF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443" y="1288908"/>
            <a:ext cx="5246587" cy="5209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AF6283F-E9F2-4100-8BDC-6E3E0C8A7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302" y="2523050"/>
            <a:ext cx="3126190" cy="24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9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4D627D7-DB10-45FF-A462-99AAA076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登入系統</a:t>
            </a:r>
            <a:r>
              <a:rPr lang="en-US" altLang="zh-TW" dirty="0"/>
              <a:t>-</a:t>
            </a:r>
            <a:r>
              <a:rPr lang="zh-TW" altLang="en-US" dirty="0"/>
              <a:t>主頁面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FD88CE-2EC9-41AE-B337-F9B31C400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586" y="1241587"/>
            <a:ext cx="5062810" cy="51048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8D4E6C8-DEDB-4FE6-86D4-D9947413C83D}"/>
              </a:ext>
            </a:extLst>
          </p:cNvPr>
          <p:cNvSpPr txBox="1"/>
          <p:nvPr/>
        </p:nvSpPr>
        <p:spPr>
          <a:xfrm>
            <a:off x="690466" y="1660849"/>
            <a:ext cx="47772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使用者點選進入遊戲，即可載入遊戲進度並進入遊戲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按下個人成績，可以查看個人分數</a:t>
            </a:r>
            <a:endParaRPr lang="en-US" altLang="zh-TW" sz="28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FFFF"/>
                </a:solidFill>
              </a:rPr>
              <a:t>按下成績排名，可以看到所有帳號的分數</a:t>
            </a:r>
            <a:endParaRPr lang="en-US" altLang="zh-TW" sz="2800" dirty="0">
              <a:solidFill>
                <a:srgbClr val="FFFFFF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2B2C1F-1E7E-4A9A-BFCC-B6A2DF1D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71" y="2567150"/>
            <a:ext cx="5191125" cy="19335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8E07F20-0871-41C7-B153-8C276A4E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447" y="1241587"/>
            <a:ext cx="4605791" cy="51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16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蓝色星空1">
      <a:dk1>
        <a:srgbClr val="00070F"/>
      </a:dk1>
      <a:lt1>
        <a:srgbClr val="E2DFCC"/>
      </a:lt1>
      <a:dk2>
        <a:srgbClr val="020912"/>
      </a:dk2>
      <a:lt2>
        <a:srgbClr val="F2F2F2"/>
      </a:lt2>
      <a:accent1>
        <a:srgbClr val="093759"/>
      </a:accent1>
      <a:accent2>
        <a:srgbClr val="C02332"/>
      </a:accent2>
      <a:accent3>
        <a:srgbClr val="AAC2AC"/>
      </a:accent3>
      <a:accent4>
        <a:srgbClr val="EBB690"/>
      </a:accent4>
      <a:accent5>
        <a:srgbClr val="0FDCF9"/>
      </a:accent5>
      <a:accent6>
        <a:srgbClr val="BFBFBF"/>
      </a:accent6>
      <a:hlink>
        <a:srgbClr val="F33735"/>
      </a:hlink>
      <a:folHlink>
        <a:srgbClr val="BBB487"/>
      </a:folHlink>
    </a:clrScheme>
    <a:fontScheme name="自定义 1">
      <a:majorFont>
        <a:latin typeface="腾祥睿黑简-W3"/>
        <a:ea typeface="腾祥睿黑简-W3"/>
        <a:cs typeface=""/>
      </a:majorFont>
      <a:minorFont>
        <a:latin typeface="Calibri"/>
        <a:ea typeface="浪漫雅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简洁时尚深蓝星空风PPT模板</Template>
  <TotalTime>391</TotalTime>
  <Words>986</Words>
  <Application>Microsoft Office PowerPoint</Application>
  <PresentationFormat>寬螢幕</PresentationFormat>
  <Paragraphs>115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3" baseType="lpstr">
      <vt:lpstr>宋体</vt:lpstr>
      <vt:lpstr>浪漫雅圆</vt:lpstr>
      <vt:lpstr>微軟正黑體</vt:lpstr>
      <vt:lpstr>新細明體</vt:lpstr>
      <vt:lpstr>腾祥睿黑简-W3</vt:lpstr>
      <vt:lpstr>Arial</vt:lpstr>
      <vt:lpstr>Calibri</vt:lpstr>
      <vt:lpstr>Calibri Light</vt:lpstr>
      <vt:lpstr>Wingdings</vt:lpstr>
      <vt:lpstr>Office 主题​​</vt:lpstr>
      <vt:lpstr>Office 佈景主題</vt:lpstr>
      <vt:lpstr>海莉亞傳說</vt:lpstr>
      <vt:lpstr>目錄</vt:lpstr>
      <vt:lpstr>遊戲建置</vt:lpstr>
      <vt:lpstr>遊戲建置</vt:lpstr>
      <vt:lpstr>登入系統</vt:lpstr>
      <vt:lpstr>登入系統-登入畫面</vt:lpstr>
      <vt:lpstr>登入系統-創建帳號</vt:lpstr>
      <vt:lpstr>登入系統-操作說明</vt:lpstr>
      <vt:lpstr>登入系統-主頁面</vt:lpstr>
      <vt:lpstr>資料庫內容概述</vt:lpstr>
      <vt:lpstr>資料庫內容概述</vt:lpstr>
      <vt:lpstr>資料庫內容概述-account</vt:lpstr>
      <vt:lpstr>資料庫內容概述-mapdb</vt:lpstr>
      <vt:lpstr>遊戲特色概述</vt:lpstr>
      <vt:lpstr>遊戲特色概述</vt:lpstr>
      <vt:lpstr>遊戲特色概述</vt:lpstr>
      <vt:lpstr>遊戲特色概述-整體地圖</vt:lpstr>
      <vt:lpstr>遊戲特色概述-遊戲結束(失敗)</vt:lpstr>
      <vt:lpstr>遊戲特色概述-遊戲結束(成功)</vt:lpstr>
      <vt:lpstr>遊戲攻略</vt:lpstr>
      <vt:lpstr>遊戲攻略-第一關</vt:lpstr>
      <vt:lpstr>遊戲攻略-第一關</vt:lpstr>
      <vt:lpstr>遊戲攻略-第一關</vt:lpstr>
      <vt:lpstr>遊戲攻略-第一關</vt:lpstr>
      <vt:lpstr>遊戲攻略-第一關</vt:lpstr>
      <vt:lpstr>遊戲攻略-第一關</vt:lpstr>
      <vt:lpstr>遊戲攻略-第一關</vt:lpstr>
      <vt:lpstr>遊戲攻略-第二關</vt:lpstr>
      <vt:lpstr>遊戲攻略-第二關</vt:lpstr>
      <vt:lpstr>遊戲攻略-第二關</vt:lpstr>
      <vt:lpstr>遊戲攻略-第三關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shang chi Yo</dc:creator>
  <cp:lastModifiedBy>紹雄 鄭</cp:lastModifiedBy>
  <cp:revision>248</cp:revision>
  <dcterms:created xsi:type="dcterms:W3CDTF">2018-06-16T14:40:04Z</dcterms:created>
  <dcterms:modified xsi:type="dcterms:W3CDTF">2018-06-19T03:33:06Z</dcterms:modified>
</cp:coreProperties>
</file>